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9"/>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8" r:id="rId21"/>
    <p:sldId id="359"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35" r:id="rId35"/>
    <p:sldId id="342" r:id="rId36"/>
    <p:sldId id="334" r:id="rId37"/>
    <p:sldId id="341" r:id="rId38"/>
    <p:sldId id="336" r:id="rId39"/>
    <p:sldId id="337" r:id="rId40"/>
    <p:sldId id="338" r:id="rId41"/>
    <p:sldId id="271" r:id="rId42"/>
    <p:sldId id="272" r:id="rId43"/>
    <p:sldId id="273" r:id="rId44"/>
    <p:sldId id="340" r:id="rId45"/>
    <p:sldId id="354" r:id="rId46"/>
    <p:sldId id="279" r:id="rId47"/>
    <p:sldId id="280" r:id="rId48"/>
  </p:sldIdLst>
  <p:sldSz cx="9144000" cy="5143500" type="screen16x9"/>
  <p:notesSz cx="6858000" cy="9144000"/>
  <p:embeddedFontLst>
    <p:embeddedFont>
      <p:font typeface="Google Sans" panose="020B0604020202020204" charset="0"/>
      <p:regular r:id="rId50"/>
      <p:bold r:id="rId51"/>
      <p:italic r:id="rId52"/>
      <p:boldItalic r:id="rId53"/>
    </p:embeddedFont>
    <p:embeddedFont>
      <p:font typeface="Google Sans Medium" panose="020B0604020202020204" charset="0"/>
      <p:regular r:id="rId54"/>
      <p:bold r:id="rId55"/>
      <p:italic r:id="rId56"/>
      <p:boldItalic r:id="rId57"/>
    </p:embeddedFont>
    <p:embeddedFont>
      <p:font typeface="Helvetica" panose="020B060402020202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Roboto Mono Light" panose="00000009000000000000" pitchFamily="49"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2677656"/>
          </a:xfrm>
          <a:prstGeom prst="rect">
            <a:avLst/>
          </a:prstGeom>
          <a:noFill/>
        </p:spPr>
        <p:txBody>
          <a:bodyPr wrap="square" rtlCol="0">
            <a:spAutoFit/>
          </a:bodyPr>
          <a:lstStyle/>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Difficulty clicking small targets</a:t>
            </a:r>
            <a:endParaRPr lang="en-CA" sz="28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8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8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err="1">
                <a:solidFill>
                  <a:schemeClr val="dk1"/>
                </a:solidFill>
                <a:latin typeface="Google Sans"/>
                <a:ea typeface="Google Sans"/>
                <a:cs typeface="Google Sans"/>
                <a:sym typeface="Google Sans"/>
              </a:rPr>
              <a:t>Colour</a:t>
            </a:r>
            <a:r>
              <a:rPr lang="en-US" sz="2500" dirty="0">
                <a:solidFill>
                  <a:schemeClr val="dk1"/>
                </a:solidFill>
                <a:latin typeface="Google Sans"/>
                <a:ea typeface="Google Sans"/>
                <a:cs typeface="Google Sans"/>
                <a:sym typeface="Google Sans"/>
              </a:rPr>
              <a:t>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rPr>
              <a:t>                        </a:t>
            </a: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err="1">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036864"/>
            <a:ext cx="7650271" cy="3532136"/>
          </a:xfrm>
        </p:spPr>
        <p:txBody>
          <a:bodyPr/>
          <a:lstStyle/>
          <a:p>
            <a:pPr algn="l">
              <a:buFont typeface="Arial" panose="020B0604020202020204" pitchFamily="34" charset="0"/>
              <a:buChar char="•"/>
            </a:pPr>
            <a:r>
              <a:rPr lang="en-US" dirty="0" err="1">
                <a:solidFill>
                  <a:srgbClr val="111111"/>
                </a:solidFill>
                <a:latin typeface="Google Sans" panose="020B0604020202020204" charset="0"/>
                <a:ea typeface="Google Sans" panose="020B0604020202020204" charset="0"/>
                <a:cs typeface="Google Sans" panose="020B0604020202020204" charset="0"/>
              </a:rPr>
              <a:t>Colours</a:t>
            </a:r>
            <a:r>
              <a:rPr lang="en-US" dirty="0">
                <a:solidFill>
                  <a:srgbClr val="111111"/>
                </a:solidFill>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Ensure that </a:t>
            </a:r>
            <a:r>
              <a:rPr lang="en-US" dirty="0" err="1">
                <a:solidFill>
                  <a:srgbClr val="111111"/>
                </a:solidFill>
                <a:latin typeface="Google Sans" panose="020B0604020202020204" charset="0"/>
                <a:ea typeface="Google Sans" panose="020B0604020202020204" charset="0"/>
                <a:cs typeface="Google Sans" panose="020B0604020202020204" charset="0"/>
              </a:rPr>
              <a:t>colour</a:t>
            </a:r>
            <a:r>
              <a:rPr lang="en-US" dirty="0">
                <a:solidFill>
                  <a:srgbClr val="111111"/>
                </a:solidFill>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Colours</a:t>
            </a:r>
            <a:r>
              <a:rPr lang="en-US" b="0" i="0" dirty="0">
                <a:solidFill>
                  <a:srgbClr val="444444"/>
                </a:solidFill>
                <a:effectLst/>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Red-green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a:t>
            </a: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a:t>
            </a:r>
            <a:r>
              <a:rPr lang="en-US" b="0" i="0" dirty="0">
                <a:solidFill>
                  <a:srgbClr val="444444"/>
                </a:solidFill>
                <a:effectLst/>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03610" y="555600"/>
            <a:ext cx="441588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816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435495" y="1167324"/>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a:t>
            </a:r>
            <a:r>
              <a:rPr lang="en-CA" dirty="0" err="1"/>
              <a:t>Petstore</a:t>
            </a:r>
            <a:r>
              <a:rPr lang="en-CA" dirty="0"/>
              <a:t>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873285"/>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Never use an image instead of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Stop me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1" i="0" dirty="0">
                <a:solidFill>
                  <a:srgbClr val="333333"/>
                </a:solidFill>
                <a:effectLst/>
                <a:latin typeface="Google Sans" panose="020B0604020202020204" charset="0"/>
                <a:ea typeface="Google Sans" panose="020B0604020202020204" charset="0"/>
                <a:cs typeface="Google Sans" panose="020B0604020202020204" charset="0"/>
              </a:rPr>
              <a:t>Do not use repeated link titles such as 'click here’ or 'find out more'</a:t>
            </a:r>
          </a:p>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p:txBody>
      </p:sp>
    </p:spTree>
    <p:extLst>
      <p:ext uri="{BB962C8B-B14F-4D97-AF65-F5344CB8AC3E}">
        <p14:creationId xmlns:p14="http://schemas.microsoft.com/office/powerpoint/2010/main" val="5514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One Column Title</a:t>
            </a:r>
            <a:endParaRPr b="1"/>
          </a:p>
        </p:txBody>
      </p:sp>
      <p:sp>
        <p:nvSpPr>
          <p:cNvPr id="187" name="Google Shape;187;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200" dirty="0"/>
              <a:t>If we include temporary and situational disabilities then the number is ~20 million. </a:t>
            </a:r>
            <a:br>
              <a:rPr lang="en-US" sz="3200" dirty="0"/>
            </a:br>
            <a:r>
              <a:rPr lang="en-US" sz="3200" dirty="0"/>
              <a:t>We go from benefitting less than 0.01% of users to around 7% of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UTF8?</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1486</Words>
  <Application>Microsoft Office PowerPoint</Application>
  <PresentationFormat>On-screen Show (16:9)</PresentationFormat>
  <Paragraphs>170</Paragraphs>
  <Slides>47</Slides>
  <Notes>23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Google Sans</vt:lpstr>
      <vt:lpstr>Arial</vt:lpstr>
      <vt:lpstr>Google Sans Medium</vt:lpstr>
      <vt:lpstr>Roboto Mono Light</vt:lpstr>
      <vt:lpstr>Open Sans</vt:lpstr>
      <vt:lpstr>Helvetica</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UTF8?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Accessible Rich Internet Applications (ARIA) tags</vt:lpstr>
      <vt:lpstr>Using ARIA to Increase Digital Accessibility                       Using ARIA to Increase Digital Accessibility</vt:lpstr>
      <vt:lpstr>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Use of images</vt:lpstr>
      <vt:lpstr>Links (hyperlinks)</vt:lpstr>
      <vt:lpstr>Links (hyperlinks)</vt:lpstr>
      <vt:lpstr>PowerPoint Presentation</vt:lpstr>
      <vt:lpstr>Plain English</vt:lpstr>
      <vt:lpstr>Table Structure</vt:lpstr>
      <vt:lpstr>PowerPoint Presentation</vt:lpstr>
      <vt:lpstr>One Column Title</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33</cp:revision>
  <dcterms:modified xsi:type="dcterms:W3CDTF">2023-12-12T21:24:00Z</dcterms:modified>
</cp:coreProperties>
</file>